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71" r:id="rId1"/>
  </p:sldMasterIdLst>
  <p:sldIdLst>
    <p:sldId id="256" r:id="rId2"/>
    <p:sldId id="257" r:id="rId3"/>
    <p:sldId id="259" r:id="rId4"/>
    <p:sldId id="280" r:id="rId5"/>
    <p:sldId id="282" r:id="rId6"/>
    <p:sldId id="281" r:id="rId7"/>
    <p:sldId id="283" r:id="rId8"/>
    <p:sldId id="284" r:id="rId9"/>
    <p:sldId id="285" r:id="rId10"/>
    <p:sldId id="286" r:id="rId11"/>
    <p:sldId id="288" r:id="rId12"/>
    <p:sldId id="287" r:id="rId13"/>
    <p:sldId id="289" r:id="rId14"/>
    <p:sldId id="290" r:id="rId15"/>
    <p:sldId id="291" r:id="rId16"/>
    <p:sldId id="292" r:id="rId17"/>
    <p:sldId id="293" r:id="rId18"/>
    <p:sldId id="295" r:id="rId19"/>
    <p:sldId id="296" r:id="rId20"/>
    <p:sldId id="297" r:id="rId21"/>
    <p:sldId id="298" r:id="rId22"/>
    <p:sldId id="299" r:id="rId23"/>
    <p:sldId id="300" r:id="rId24"/>
    <p:sldId id="302" r:id="rId25"/>
    <p:sldId id="303" r:id="rId26"/>
    <p:sldId id="305" r:id="rId27"/>
    <p:sldId id="307" r:id="rId28"/>
    <p:sldId id="306" r:id="rId29"/>
    <p:sldId id="308" r:id="rId30"/>
    <p:sldId id="309" r:id="rId31"/>
    <p:sldId id="310" r:id="rId32"/>
    <p:sldId id="311" r:id="rId33"/>
    <p:sldId id="304" r:id="rId34"/>
    <p:sldId id="301" r:id="rId35"/>
    <p:sldId id="294" r:id="rId36"/>
    <p:sldId id="312" r:id="rId37"/>
    <p:sldId id="314" r:id="rId38"/>
    <p:sldId id="315" r:id="rId39"/>
    <p:sldId id="316" r:id="rId40"/>
    <p:sldId id="317" r:id="rId41"/>
    <p:sldId id="313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478"/>
    <p:restoredTop sz="96327"/>
  </p:normalViewPr>
  <p:slideViewPr>
    <p:cSldViewPr snapToGrid="0">
      <p:cViewPr varScale="1">
        <p:scale>
          <a:sx n="81" d="100"/>
          <a:sy n="81" d="100"/>
        </p:scale>
        <p:origin x="216" y="8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6/7/23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0762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pPr/>
              <a:t>6/7/23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54526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pPr/>
              <a:t>6/7/23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10097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pPr/>
              <a:t>6/7/23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18765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3CADBD16-5BFB-4D9F-9646-C75D1B53BBB6}" type="datetimeFigureOut">
              <a:rPr lang="en-US" smtClean="0"/>
              <a:t>6/7/23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6836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pPr/>
              <a:t>6/7/23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70688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pPr/>
              <a:t>6/7/23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67108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6/7/23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893798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6/7/23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1962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pPr/>
              <a:t>6/7/23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15204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pPr/>
              <a:t>6/7/23</a:t>
            </a:fld>
            <a:endParaRPr lang="en-US" dirty="0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53475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3CADBD16-5BFB-4D9F-9646-C75D1B53BBB6}" type="datetimeFigureOut">
              <a:rPr lang="en-US" smtClean="0"/>
              <a:pPr/>
              <a:t>6/7/23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C0722274-0FAA-4649-AA4E-4210F4F3216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80595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2" r:id="rId1"/>
    <p:sldLayoutId id="2147483873" r:id="rId2"/>
    <p:sldLayoutId id="2147483874" r:id="rId3"/>
    <p:sldLayoutId id="2147483875" r:id="rId4"/>
    <p:sldLayoutId id="2147483876" r:id="rId5"/>
    <p:sldLayoutId id="2147483877" r:id="rId6"/>
    <p:sldLayoutId id="2147483878" r:id="rId7"/>
    <p:sldLayoutId id="2147483879" r:id="rId8"/>
    <p:sldLayoutId id="2147483880" r:id="rId9"/>
    <p:sldLayoutId id="2147483881" r:id="rId10"/>
    <p:sldLayoutId id="214748388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7">
            <a:extLst>
              <a:ext uri="{FF2B5EF4-FFF2-40B4-BE49-F238E27FC236}">
                <a16:creationId xmlns:a16="http://schemas.microsoft.com/office/drawing/2014/main" id="{2A0E4E09-FC02-4ADC-951A-3FFA90B6FE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205081-3F11-7FB9-20D6-B2B1C547BC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56100" y="1360493"/>
            <a:ext cx="4972511" cy="3106732"/>
          </a:xfrm>
        </p:spPr>
        <p:txBody>
          <a:bodyPr anchor="b">
            <a:normAutofit/>
          </a:bodyPr>
          <a:lstStyle/>
          <a:p>
            <a:r>
              <a:rPr lang="en-US" sz="7200" dirty="0"/>
              <a:t>BUS 243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3E69CA-7612-B84D-2041-FFFFC9D670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56100" y="4687316"/>
            <a:ext cx="4972512" cy="1517088"/>
          </a:xfrm>
        </p:spPr>
        <p:txBody>
          <a:bodyPr>
            <a:normAutofit/>
          </a:bodyPr>
          <a:lstStyle/>
          <a:p>
            <a:r>
              <a:rPr lang="en-US" dirty="0"/>
              <a:t>Lecture 4: Discriminative classifiers</a:t>
            </a:r>
          </a:p>
        </p:txBody>
      </p:sp>
      <p:pic>
        <p:nvPicPr>
          <p:cNvPr id="13" name="Picture 3" descr="Holographic neon on a shiny background">
            <a:extLst>
              <a:ext uri="{FF2B5EF4-FFF2-40B4-BE49-F238E27FC236}">
                <a16:creationId xmlns:a16="http://schemas.microsoft.com/office/drawing/2014/main" id="{866D7458-8D20-ABBB-EEBA-B5E69BFCDB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335" r="20334" b="-1"/>
          <a:stretch/>
        </p:blipFill>
        <p:spPr>
          <a:xfrm>
            <a:off x="1" y="2"/>
            <a:ext cx="6095695" cy="6857997"/>
          </a:xfrm>
          <a:custGeom>
            <a:avLst/>
            <a:gdLst/>
            <a:ahLst/>
            <a:cxnLst/>
            <a:rect l="l" t="t" r="r" b="b"/>
            <a:pathLst>
              <a:path w="6095695" h="6857997">
                <a:moveTo>
                  <a:pt x="3435036" y="0"/>
                </a:moveTo>
                <a:lnTo>
                  <a:pt x="4198562" y="0"/>
                </a:lnTo>
                <a:lnTo>
                  <a:pt x="4365987" y="128761"/>
                </a:lnTo>
                <a:cubicBezTo>
                  <a:pt x="5422363" y="981944"/>
                  <a:pt x="6095695" y="2273123"/>
                  <a:pt x="6095695" y="3718209"/>
                </a:cubicBezTo>
                <a:cubicBezTo>
                  <a:pt x="6095695" y="4922447"/>
                  <a:pt x="5628104" y="6019805"/>
                  <a:pt x="4860911" y="6845880"/>
                </a:cubicBezTo>
                <a:lnTo>
                  <a:pt x="4849107" y="6857997"/>
                </a:lnTo>
                <a:lnTo>
                  <a:pt x="4253869" y="6857997"/>
                </a:lnTo>
                <a:lnTo>
                  <a:pt x="4409441" y="6719623"/>
                </a:lnTo>
                <a:cubicBezTo>
                  <a:pt x="5194330" y="5951494"/>
                  <a:pt x="5679794" y="4890334"/>
                  <a:pt x="5679794" y="3718209"/>
                </a:cubicBezTo>
                <a:cubicBezTo>
                  <a:pt x="5679794" y="2179795"/>
                  <a:pt x="4843506" y="832535"/>
                  <a:pt x="3591563" y="88079"/>
                </a:cubicBezTo>
                <a:close/>
                <a:moveTo>
                  <a:pt x="0" y="0"/>
                </a:moveTo>
                <a:lnTo>
                  <a:pt x="3177466" y="0"/>
                </a:lnTo>
                <a:lnTo>
                  <a:pt x="3353291" y="88129"/>
                </a:lnTo>
                <a:cubicBezTo>
                  <a:pt x="4668281" y="787221"/>
                  <a:pt x="5560965" y="2150692"/>
                  <a:pt x="5560965" y="3718209"/>
                </a:cubicBezTo>
                <a:cubicBezTo>
                  <a:pt x="5560965" y="4858221"/>
                  <a:pt x="5088802" y="5890308"/>
                  <a:pt x="4325417" y="6637392"/>
                </a:cubicBezTo>
                <a:lnTo>
                  <a:pt x="4077394" y="6857997"/>
                </a:lnTo>
                <a:lnTo>
                  <a:pt x="0" y="6857997"/>
                </a:lnTo>
                <a:close/>
              </a:path>
            </a:pathLst>
          </a:custGeom>
        </p:spPr>
      </p:pic>
      <p:sp>
        <p:nvSpPr>
          <p:cNvPr id="16" name="Freeform: Shape 19">
            <a:extLst>
              <a:ext uri="{FF2B5EF4-FFF2-40B4-BE49-F238E27FC236}">
                <a16:creationId xmlns:a16="http://schemas.microsoft.com/office/drawing/2014/main" id="{0060CE1A-A2ED-43AC-857D-05822177F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2598"/>
            <a:ext cx="6095695" cy="6857997"/>
          </a:xfrm>
          <a:custGeom>
            <a:avLst/>
            <a:gdLst>
              <a:gd name="connsiteX0" fmla="*/ 3435036 w 6095695"/>
              <a:gd name="connsiteY0" fmla="*/ 0 h 6857997"/>
              <a:gd name="connsiteX1" fmla="*/ 4198562 w 6095695"/>
              <a:gd name="connsiteY1" fmla="*/ 0 h 6857997"/>
              <a:gd name="connsiteX2" fmla="*/ 4365987 w 6095695"/>
              <a:gd name="connsiteY2" fmla="*/ 128761 h 6857997"/>
              <a:gd name="connsiteX3" fmla="*/ 6095695 w 6095695"/>
              <a:gd name="connsiteY3" fmla="*/ 3718209 h 6857997"/>
              <a:gd name="connsiteX4" fmla="*/ 4860911 w 6095695"/>
              <a:gd name="connsiteY4" fmla="*/ 6845880 h 6857997"/>
              <a:gd name="connsiteX5" fmla="*/ 4849107 w 6095695"/>
              <a:gd name="connsiteY5" fmla="*/ 6857997 h 6857997"/>
              <a:gd name="connsiteX6" fmla="*/ 4253869 w 6095695"/>
              <a:gd name="connsiteY6" fmla="*/ 6857997 h 6857997"/>
              <a:gd name="connsiteX7" fmla="*/ 4409441 w 6095695"/>
              <a:gd name="connsiteY7" fmla="*/ 6719623 h 6857997"/>
              <a:gd name="connsiteX8" fmla="*/ 5679794 w 6095695"/>
              <a:gd name="connsiteY8" fmla="*/ 3718209 h 6857997"/>
              <a:gd name="connsiteX9" fmla="*/ 3591563 w 6095695"/>
              <a:gd name="connsiteY9" fmla="*/ 88079 h 6857997"/>
              <a:gd name="connsiteX10" fmla="*/ 0 w 6095695"/>
              <a:gd name="connsiteY10" fmla="*/ 0 h 6857997"/>
              <a:gd name="connsiteX11" fmla="*/ 3177466 w 6095695"/>
              <a:gd name="connsiteY11" fmla="*/ 0 h 6857997"/>
              <a:gd name="connsiteX12" fmla="*/ 3353291 w 6095695"/>
              <a:gd name="connsiteY12" fmla="*/ 88129 h 6857997"/>
              <a:gd name="connsiteX13" fmla="*/ 5560965 w 6095695"/>
              <a:gd name="connsiteY13" fmla="*/ 3718209 h 6857997"/>
              <a:gd name="connsiteX14" fmla="*/ 4325417 w 6095695"/>
              <a:gd name="connsiteY14" fmla="*/ 6637392 h 6857997"/>
              <a:gd name="connsiteX15" fmla="*/ 4077394 w 6095695"/>
              <a:gd name="connsiteY15" fmla="*/ 6857997 h 6857997"/>
              <a:gd name="connsiteX16" fmla="*/ 0 w 6095695"/>
              <a:gd name="connsiteY16" fmla="*/ 6857997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095695" h="6857997">
                <a:moveTo>
                  <a:pt x="3435036" y="0"/>
                </a:moveTo>
                <a:lnTo>
                  <a:pt x="4198562" y="0"/>
                </a:lnTo>
                <a:lnTo>
                  <a:pt x="4365987" y="128761"/>
                </a:lnTo>
                <a:cubicBezTo>
                  <a:pt x="5422363" y="981944"/>
                  <a:pt x="6095695" y="2273123"/>
                  <a:pt x="6095695" y="3718209"/>
                </a:cubicBezTo>
                <a:cubicBezTo>
                  <a:pt x="6095695" y="4922447"/>
                  <a:pt x="5628104" y="6019805"/>
                  <a:pt x="4860911" y="6845880"/>
                </a:cubicBezTo>
                <a:lnTo>
                  <a:pt x="4849107" y="6857997"/>
                </a:lnTo>
                <a:lnTo>
                  <a:pt x="4253869" y="6857997"/>
                </a:lnTo>
                <a:lnTo>
                  <a:pt x="4409441" y="6719623"/>
                </a:lnTo>
                <a:cubicBezTo>
                  <a:pt x="5194330" y="5951494"/>
                  <a:pt x="5679794" y="4890334"/>
                  <a:pt x="5679794" y="3718209"/>
                </a:cubicBezTo>
                <a:cubicBezTo>
                  <a:pt x="5679794" y="2179795"/>
                  <a:pt x="4843506" y="832535"/>
                  <a:pt x="3591563" y="88079"/>
                </a:cubicBezTo>
                <a:close/>
                <a:moveTo>
                  <a:pt x="0" y="0"/>
                </a:moveTo>
                <a:lnTo>
                  <a:pt x="3177466" y="0"/>
                </a:lnTo>
                <a:lnTo>
                  <a:pt x="3353291" y="88129"/>
                </a:lnTo>
                <a:cubicBezTo>
                  <a:pt x="4668281" y="787221"/>
                  <a:pt x="5560965" y="2150692"/>
                  <a:pt x="5560965" y="3718209"/>
                </a:cubicBezTo>
                <a:cubicBezTo>
                  <a:pt x="5560965" y="4858221"/>
                  <a:pt x="5088802" y="5890308"/>
                  <a:pt x="4325417" y="6637392"/>
                </a:cubicBezTo>
                <a:lnTo>
                  <a:pt x="4077394" y="6857997"/>
                </a:lnTo>
                <a:lnTo>
                  <a:pt x="0" y="6857997"/>
                </a:lnTo>
                <a:close/>
              </a:path>
            </a:pathLst>
          </a:custGeom>
          <a:blipFill dpi="0" rotWithShape="1">
            <a:blip r:embed="rId3">
              <a:alphaModFix amt="30000"/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  <a14:imgEffect>
                        <a14:brightnessContrast bright="-25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46236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75C8943-9FB9-9CD2-E02E-DAA67F1AF5C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69848" y="725214"/>
                <a:ext cx="10058400" cy="5446986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3200" dirty="0"/>
                  <a:t>Naïve Bayes</a:t>
                </a: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acc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panose="02040503050406030204" pitchFamily="18" charset="0"/>
                          </a:rPr>
                          <m:t>argmax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800" dirty="0"/>
              </a:p>
              <a:p>
                <a:pPr>
                  <a:lnSpc>
                    <a:spcPct val="150000"/>
                  </a:lnSpc>
                </a:pPr>
                <a:r>
                  <a:rPr lang="en-US" sz="3200" dirty="0"/>
                  <a:t>Logistic Regression</a:t>
                </a: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acc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panose="02040503050406030204" pitchFamily="18" charset="0"/>
                          </a:rPr>
                          <m:t>argmax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</m:oMath>
                </a14:m>
                <a:endParaRPr lang="en-US" sz="2800" dirty="0"/>
              </a:p>
              <a:p>
                <a:pPr lvl="1">
                  <a:lnSpc>
                    <a:spcPct val="150000"/>
                  </a:lnSpc>
                </a:pPr>
                <a:r>
                  <a:rPr lang="en-US" sz="2800" dirty="0"/>
                  <a:t>Directly compute the posterior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75C8943-9FB9-9CD2-E02E-DAA67F1AF5C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69848" y="725214"/>
                <a:ext cx="10058400" cy="5446986"/>
              </a:xfrm>
              <a:blipFill>
                <a:blip r:embed="rId2"/>
                <a:stretch>
                  <a:fillRect l="-10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7361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A5F179-763F-2D31-FAAF-E3D139B9C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930328-88D9-F534-F0CA-DFA40A1F69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800" dirty="0"/>
              <a:t>Discriminative classifiers learn what features from the input are most useful to discriminate between the different possible classes!</a:t>
            </a:r>
          </a:p>
          <a:p>
            <a:pPr lvl="1">
              <a:lnSpc>
                <a:spcPct val="150000"/>
              </a:lnSpc>
            </a:pPr>
            <a:r>
              <a:rPr lang="en-US" sz="2400" dirty="0"/>
              <a:t>Train a classifier that can make a binary decision about the class of a new input</a:t>
            </a:r>
          </a:p>
          <a:p>
            <a:pPr lvl="1">
              <a:lnSpc>
                <a:spcPct val="150000"/>
              </a:lnSpc>
            </a:pPr>
            <a:r>
              <a:rPr lang="en-US" sz="2400" dirty="0"/>
              <a:t>To create a probability, we need to transform!</a:t>
            </a:r>
          </a:p>
        </p:txBody>
      </p:sp>
    </p:spTree>
    <p:extLst>
      <p:ext uri="{BB962C8B-B14F-4D97-AF65-F5344CB8AC3E}">
        <p14:creationId xmlns:p14="http://schemas.microsoft.com/office/powerpoint/2010/main" val="3034393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EB8F673-E5FF-2E0F-D782-3017A0F6BC0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69848" y="835378"/>
                <a:ext cx="10058400" cy="5336822"/>
              </a:xfrm>
            </p:spPr>
            <p:txBody>
              <a:bodyPr>
                <a:normAutofit/>
              </a:bodyPr>
              <a:lstStyle/>
              <a:p>
                <a:r>
                  <a:rPr lang="en-US" sz="3200" dirty="0"/>
                  <a:t>Train a classifier that can make a binary decision about the class of a new input</a:t>
                </a:r>
              </a:p>
              <a:p>
                <a:pPr lvl="1"/>
                <a:r>
                  <a:rPr lang="en-US" sz="2800" dirty="0"/>
                  <a:t>Weight vector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800" dirty="0"/>
                  <a:t> with bias (intercept)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sz="2800" dirty="0"/>
              </a:p>
              <a:p>
                <a:pPr lvl="1"/>
                <a:r>
                  <a:rPr lang="en-US" sz="2800" dirty="0"/>
                  <a:t>Observations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280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func>
                          <m:func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800" b="0" i="0" smtClean="0">
                                <a:latin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nary>
                              <m:naryPr>
                                <m:chr m:val="∑"/>
                                <m:supHide m:val="on"/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/>
                              <m:e>
                                <m:sSub>
                                  <m:sSub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nary>
                          </m:e>
                        </m:func>
                      </m:den>
                    </m:f>
                  </m:oMath>
                </a14:m>
                <a:r>
                  <a:rPr lang="en-US" sz="2800" dirty="0"/>
                  <a:t>,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2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800">
                                <a:latin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nary>
                              <m:naryPr>
                                <m:chr m:val="∑"/>
                                <m:supHide m:val="on"/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/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nary>
                          </m:e>
                        </m:func>
                      </m:num>
                      <m:den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1+</m:t>
                        </m:r>
                        <m:func>
                          <m:func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800">
                                <a:latin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nary>
                              <m:naryPr>
                                <m:chr m:val="∑"/>
                                <m:supHide m:val="on"/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/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nary>
                          </m:e>
                        </m:func>
                      </m:den>
                    </m:f>
                  </m:oMath>
                </a14:m>
                <a:endParaRPr lang="en-US" sz="2800" dirty="0"/>
              </a:p>
              <a:p>
                <a:r>
                  <a:rPr lang="en-US" sz="3200" dirty="0"/>
                  <a:t>For shorthand, we’ll say that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(−(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800" i="1">
                        <a:latin typeface="Cambria Math" panose="02040503050406030204" pitchFamily="18" charset="0"/>
                      </a:rPr>
                      <m:t>+</m:t>
                    </m:r>
                    <m:nary>
                      <m:naryPr>
                        <m:chr m:val="∑"/>
                        <m:supHide m:val="on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sz="2800" dirty="0"/>
                  <a:t>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=1−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(−(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800" i="1">
                        <a:latin typeface="Cambria Math" panose="02040503050406030204" pitchFamily="18" charset="0"/>
                      </a:rPr>
                      <m:t>+</m:t>
                    </m:r>
                    <m:nary>
                      <m:naryPr>
                        <m:chr m:val="∑"/>
                        <m:supHide m:val="on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sz="2800" dirty="0"/>
                  <a:t>)</a:t>
                </a:r>
              </a:p>
              <a:p>
                <a:pPr lvl="1"/>
                <a:r>
                  <a:rPr lang="en-US" sz="2800" dirty="0"/>
                  <a:t>Where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func>
                          <m:func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800" b="0" i="0" smtClean="0">
                                <a:latin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(−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den>
                    </m:f>
                  </m:oMath>
                </a14:m>
                <a:endParaRPr lang="en-US" sz="28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EB8F673-E5FF-2E0F-D782-3017A0F6BC0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69848" y="835378"/>
                <a:ext cx="10058400" cy="5336822"/>
              </a:xfrm>
              <a:blipFill>
                <a:blip r:embed="rId2"/>
                <a:stretch>
                  <a:fillRect l="-1009" t="-23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193064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75C8943-9FB9-9CD2-E02E-DAA67F1AF5C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69848" y="725214"/>
                <a:ext cx="10058400" cy="5446986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400" dirty="0"/>
                  <a:t>What is this “exp” doing?</a:t>
                </a: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en-US" sz="2400" dirty="0"/>
                  <a:t> is a special number, 2.71..</a:t>
                </a:r>
              </a:p>
              <a:p>
                <a:pPr lvl="2">
                  <a:lnSpc>
                    <a:spcPct val="15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</m:oMath>
                </a14:m>
                <a:r>
                  <a:rPr lang="en-US" sz="2000" dirty="0"/>
                  <a:t> is the limit of compound interest formula </a:t>
                </a:r>
              </a:p>
              <a:p>
                <a:pPr marL="822960" lvl="3" indent="0">
                  <a:lnSpc>
                    <a:spcPct val="150000"/>
                  </a:lnSpc>
                  <a:buNone/>
                </a:pPr>
                <a:r>
                  <a:rPr lang="en-US" sz="2000" dirty="0"/>
                  <a:t>as compounds become infinitely small</a:t>
                </a:r>
              </a:p>
              <a:p>
                <a:pPr lvl="2">
                  <a:lnSpc>
                    <a:spcPct val="150000"/>
                  </a:lnSpc>
                </a:pPr>
                <a:r>
                  <a:rPr lang="en-US" sz="2000" dirty="0"/>
                  <a:t>It’s the function whose derivative is itself</a:t>
                </a:r>
              </a:p>
              <a:p>
                <a:pPr lvl="2">
                  <a:lnSpc>
                    <a:spcPct val="150000"/>
                  </a:lnSpc>
                </a:pPr>
                <a:r>
                  <a:rPr lang="en-US" sz="2000" dirty="0"/>
                  <a:t>The logistic function is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p>
                        </m:sSup>
                      </m:den>
                    </m:f>
                  </m:oMath>
                </a14:m>
                <a:endParaRPr lang="en-US" sz="2000" dirty="0"/>
              </a:p>
              <a:p>
                <a:pPr lvl="2">
                  <a:lnSpc>
                    <a:spcPct val="150000"/>
                  </a:lnSpc>
                </a:pPr>
                <a:r>
                  <a:rPr lang="en-US" sz="2000" dirty="0"/>
                  <a:t>S-shape and between 0 and 1</a:t>
                </a:r>
              </a:p>
              <a:p>
                <a:pPr lvl="3">
                  <a:lnSpc>
                    <a:spcPct val="150000"/>
                  </a:lnSpc>
                </a:pPr>
                <a:r>
                  <a:rPr lang="en-US" sz="2000" dirty="0"/>
                  <a:t>Model probabilities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75C8943-9FB9-9CD2-E02E-DAA67F1AF5C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69848" y="725214"/>
                <a:ext cx="10058400" cy="5446986"/>
              </a:xfrm>
              <a:blipFill>
                <a:blip r:embed="rId2"/>
                <a:stretch>
                  <a:fillRect l="-6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A screenshot of a graph&#10;&#10;Description automatically generated with medium confidence">
            <a:extLst>
              <a:ext uri="{FF2B5EF4-FFF2-40B4-BE49-F238E27FC236}">
                <a16:creationId xmlns:a16="http://schemas.microsoft.com/office/drawing/2014/main" id="{C727C0B0-B4A1-6CCB-FE36-D3F642B254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4165" y="260131"/>
            <a:ext cx="3717987" cy="6337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6234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1ED6A-E106-72F2-E332-5238DEFE5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Sentiment example: Y=1 or Y=0?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9C3FC6-1B99-D535-E1BB-FF2BFF2DBE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i="1" dirty="0"/>
              <a:t>It's hokey . There are virtually no surprises , and the writing is second-rate . So why was it so enjoyable ? For one thing , the cast is great . Another nice touch is the music . I was overcome with the urge to get off the couch and start dancing . It sucked me in , and it'll do the same to you .</a:t>
            </a:r>
          </a:p>
        </p:txBody>
      </p:sp>
    </p:spTree>
    <p:extLst>
      <p:ext uri="{BB962C8B-B14F-4D97-AF65-F5344CB8AC3E}">
        <p14:creationId xmlns:p14="http://schemas.microsoft.com/office/powerpoint/2010/main" val="2868426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text, screenshot, font, line&#10;&#10;Description automatically generated">
            <a:extLst>
              <a:ext uri="{FF2B5EF4-FFF2-40B4-BE49-F238E27FC236}">
                <a16:creationId xmlns:a16="http://schemas.microsoft.com/office/drawing/2014/main" id="{A86F304F-132B-0C91-78EA-E20DE70A08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67708" y="764409"/>
            <a:ext cx="7656584" cy="5329182"/>
          </a:xfrm>
        </p:spPr>
      </p:pic>
    </p:spTree>
    <p:extLst>
      <p:ext uri="{BB962C8B-B14F-4D97-AF65-F5344CB8AC3E}">
        <p14:creationId xmlns:p14="http://schemas.microsoft.com/office/powerpoint/2010/main" val="27217266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text, screenshot, font, number&#10;&#10;Description automatically generated">
            <a:extLst>
              <a:ext uri="{FF2B5EF4-FFF2-40B4-BE49-F238E27FC236}">
                <a16:creationId xmlns:a16="http://schemas.microsoft.com/office/drawing/2014/main" id="{729FD391-A95A-5209-8A06-74FCC839FC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7152" y="622519"/>
            <a:ext cx="10117696" cy="5612962"/>
          </a:xfrm>
        </p:spPr>
      </p:pic>
    </p:spTree>
    <p:extLst>
      <p:ext uri="{BB962C8B-B14F-4D97-AF65-F5344CB8AC3E}">
        <p14:creationId xmlns:p14="http://schemas.microsoft.com/office/powerpoint/2010/main" val="3809192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text, font, receipt, screenshot&#10;&#10;Description automatically generated">
            <a:extLst>
              <a:ext uri="{FF2B5EF4-FFF2-40B4-BE49-F238E27FC236}">
                <a16:creationId xmlns:a16="http://schemas.microsoft.com/office/drawing/2014/main" id="{9BB45A4E-1D82-27E7-0FBB-8215FE2434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9975" y="1767931"/>
            <a:ext cx="10058400" cy="3622113"/>
          </a:xfrm>
        </p:spPr>
      </p:pic>
    </p:spTree>
    <p:extLst>
      <p:ext uri="{BB962C8B-B14F-4D97-AF65-F5344CB8AC3E}">
        <p14:creationId xmlns:p14="http://schemas.microsoft.com/office/powerpoint/2010/main" val="29016105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EB8F673-E5FF-2E0F-D782-3017A0F6BC0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69848" y="835378"/>
                <a:ext cx="10058400" cy="5336822"/>
              </a:xfrm>
            </p:spPr>
            <p:txBody>
              <a:bodyPr>
                <a:normAutofit fontScale="92500" lnSpcReduction="20000"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3200" dirty="0"/>
                  <a:t>How is Logistic Regression Used?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sz="2400" dirty="0"/>
                  <a:t>Given a set of weights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</m:acc>
                  </m:oMath>
                </a14:m>
                <a:r>
                  <a:rPr lang="en-US" sz="2400" dirty="0"/>
                  <a:t>, we know how to compute the conditional likelihood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:pPr lvl="1">
                  <a:lnSpc>
                    <a:spcPct val="150000"/>
                  </a:lnSpc>
                </a:pPr>
                <a:r>
                  <a:rPr lang="en-US" sz="2400" dirty="0"/>
                  <a:t>Find the set of weights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</m:acc>
                  </m:oMath>
                </a14:m>
                <a:r>
                  <a:rPr lang="en-US" sz="2400" dirty="0"/>
                  <a:t> that maximize the conditional likelihood on training data (soon!)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sz="2400" dirty="0"/>
                  <a:t>Intuition: higher weights mean that this feature implies that this feature is a good this is the class you want for this observation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sz="2400" dirty="0"/>
                  <a:t>Naïve Bayes is a special case of logistic regression that uses Bayes rule and conditional probabilities to set these weights</a:t>
                </a:r>
              </a:p>
              <a:p>
                <a:pPr lvl="2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Argmax</m:t>
                        </m:r>
                      </m:e>
                      <m:sub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[</m:t>
                    </m:r>
                    <m:func>
                      <m:func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acc>
                          <m:accPr>
                            <m:chr m:val="̂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</m:acc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func>
                              <m:func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latin typeface="Cambria Math" panose="02040503050406030204" pitchFamily="18" charset="0"/>
                                  </a:rPr>
                                  <m:t>ln</m:t>
                                </m:r>
                              </m:fName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</m:acc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func>
                          </m:e>
                        </m:nary>
                      </m:e>
                    </m:func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24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EB8F673-E5FF-2E0F-D782-3017A0F6BC0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69848" y="835378"/>
                <a:ext cx="10058400" cy="5336822"/>
              </a:xfrm>
              <a:blipFill>
                <a:blip r:embed="rId2"/>
                <a:stretch>
                  <a:fillRect l="-883" b="-12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703454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B8F673-E5FF-2E0F-D782-3017A0F6BC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835378"/>
            <a:ext cx="10058400" cy="5336822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US" sz="3200" dirty="0"/>
              <a:t>Contrasting Naïve Bayes and Logistic Regression</a:t>
            </a:r>
          </a:p>
          <a:p>
            <a:pPr lvl="1">
              <a:lnSpc>
                <a:spcPct val="150000"/>
              </a:lnSpc>
            </a:pPr>
            <a:r>
              <a:rPr lang="en-US" sz="2400" dirty="0"/>
              <a:t>Naïve Bayes easier</a:t>
            </a:r>
          </a:p>
          <a:p>
            <a:pPr lvl="1">
              <a:lnSpc>
                <a:spcPct val="150000"/>
              </a:lnSpc>
            </a:pPr>
            <a:r>
              <a:rPr lang="en-US" sz="2400" dirty="0"/>
              <a:t>Naïve Bayes better on smaller datasets</a:t>
            </a:r>
          </a:p>
          <a:p>
            <a:pPr lvl="1">
              <a:lnSpc>
                <a:spcPct val="150000"/>
              </a:lnSpc>
            </a:pPr>
            <a:r>
              <a:rPr lang="en-US" sz="2400" dirty="0"/>
              <a:t>Logistic regression better on medium-sized datasets</a:t>
            </a:r>
          </a:p>
          <a:p>
            <a:pPr lvl="1">
              <a:lnSpc>
                <a:spcPct val="150000"/>
              </a:lnSpc>
            </a:pPr>
            <a:r>
              <a:rPr lang="en-US" sz="2400" dirty="0"/>
              <a:t>On huge datasets, it does not really matter (data always win)</a:t>
            </a:r>
          </a:p>
          <a:p>
            <a:pPr lvl="2">
              <a:lnSpc>
                <a:spcPct val="150000"/>
              </a:lnSpc>
            </a:pPr>
            <a:r>
              <a:rPr lang="en-US" sz="2200" dirty="0"/>
              <a:t>Optional reading by Ng and Jordan has proofs and experiments</a:t>
            </a:r>
          </a:p>
          <a:p>
            <a:pPr lvl="1">
              <a:lnSpc>
                <a:spcPct val="150000"/>
              </a:lnSpc>
            </a:pPr>
            <a:r>
              <a:rPr lang="en-US" sz="2400" dirty="0"/>
              <a:t>Logistic regression allows arbitrary features (biggest difference!)</a:t>
            </a:r>
          </a:p>
          <a:p>
            <a:pPr lvl="1">
              <a:lnSpc>
                <a:spcPct val="150000"/>
              </a:lnSpc>
            </a:pPr>
            <a:r>
              <a:rPr lang="en-US" sz="2400" dirty="0"/>
              <a:t>Don’t need to memorize (or work through) previous slide - just understand that naïve Bayes is a special case of logistic </a:t>
            </a:r>
            <a:r>
              <a:rPr lang="en-US" sz="2400" dirty="0" err="1"/>
              <a:t>regresion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5693335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2C21A-EE0E-8BD8-BC36-3ADE9CC448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Fitting a Linear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5F9A82A-0A78-9D9D-563A-E2A024368E8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lvl="1">
                  <a:lnSpc>
                    <a:spcPct val="200000"/>
                  </a:lnSpc>
                </a:pPr>
                <a:r>
                  <a:rPr lang="en-US" sz="2200" dirty="0"/>
                  <a:t>Idea: minimize the Euclidean distance between data and fitted line</a:t>
                </a:r>
              </a:p>
              <a:p>
                <a:pPr lvl="2">
                  <a:lnSpc>
                    <a:spcPct val="200000"/>
                  </a:lnSpc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𝑅𝑆𝑆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sz="2000" dirty="0"/>
              </a:p>
              <a:p>
                <a:pPr marL="548640" lvl="2" indent="0">
                  <a:lnSpc>
                    <a:spcPct val="200000"/>
                  </a:lnSpc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5F9A82A-0A78-9D9D-563A-E2A024368E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 descr="A picture containing text, line, diagram, plot&#10;&#10;Description automatically generated">
            <a:extLst>
              <a:ext uri="{FF2B5EF4-FFF2-40B4-BE49-F238E27FC236}">
                <a16:creationId xmlns:a16="http://schemas.microsoft.com/office/drawing/2014/main" id="{AB938B68-64B8-6E43-CA03-3314E77C27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2708" y="3050176"/>
            <a:ext cx="4542247" cy="3716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7623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EB8F673-E5FF-2E0F-D782-3017A0F6BC0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69848" y="835378"/>
                <a:ext cx="10058400" cy="5336822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200000"/>
                  </a:lnSpc>
                </a:pPr>
                <a:r>
                  <a:rPr lang="en-US" sz="2800" dirty="0"/>
                  <a:t>Wait, where did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800" dirty="0"/>
                  <a:t> come from?</a:t>
                </a:r>
              </a:p>
              <a:p>
                <a:pPr lvl="1">
                  <a:lnSpc>
                    <a:spcPct val="200000"/>
                  </a:lnSpc>
                </a:pPr>
                <a:r>
                  <a:rPr lang="en-US" sz="2400" dirty="0"/>
                  <a:t>Supervised classification: correct label y (either 0 or 1) for each x</a:t>
                </a:r>
              </a:p>
              <a:p>
                <a:pPr lvl="1">
                  <a:lnSpc>
                    <a:spcPct val="200000"/>
                  </a:lnSpc>
                </a:pPr>
                <a:r>
                  <a:rPr lang="en-US" sz="2400" dirty="0"/>
                  <a:t>But what the system produces is an estimate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endParaRPr lang="en-US" sz="2400" dirty="0"/>
              </a:p>
              <a:p>
                <a:pPr lvl="1">
                  <a:lnSpc>
                    <a:spcPct val="200000"/>
                  </a:lnSpc>
                </a:pPr>
                <a:r>
                  <a:rPr lang="en-US" sz="2400" dirty="0"/>
                  <a:t>We need</a:t>
                </a:r>
              </a:p>
              <a:p>
                <a:pPr lvl="2">
                  <a:lnSpc>
                    <a:spcPct val="200000"/>
                  </a:lnSpc>
                </a:pPr>
                <a:r>
                  <a:rPr lang="en-US" sz="2400" dirty="0"/>
                  <a:t>a loss function or a cost function</a:t>
                </a:r>
              </a:p>
              <a:p>
                <a:pPr lvl="2">
                  <a:lnSpc>
                    <a:spcPct val="200000"/>
                  </a:lnSpc>
                </a:pPr>
                <a:r>
                  <a:rPr lang="en-US" sz="2400" dirty="0"/>
                  <a:t>An optimization algorithm to update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400" dirty="0"/>
                  <a:t> to minimize the loss</a:t>
                </a:r>
              </a:p>
              <a:p>
                <a:pPr lvl="1">
                  <a:lnSpc>
                    <a:spcPct val="200000"/>
                  </a:lnSpc>
                </a:pPr>
                <a:endParaRPr lang="en-US" sz="24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EB8F673-E5FF-2E0F-D782-3017A0F6BC0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69848" y="835378"/>
                <a:ext cx="10058400" cy="5336822"/>
              </a:xfrm>
              <a:blipFill>
                <a:blip r:embed="rId2"/>
                <a:stretch>
                  <a:fillRect l="-7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544256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B8F673-E5FF-2E0F-D782-3017A0F6BC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835378"/>
            <a:ext cx="10058400" cy="5336822"/>
          </a:xfrm>
        </p:spPr>
        <p:txBody>
          <a:bodyPr>
            <a:noAutofit/>
          </a:bodyPr>
          <a:lstStyle/>
          <a:p>
            <a:pPr>
              <a:lnSpc>
                <a:spcPct val="200000"/>
              </a:lnSpc>
            </a:pPr>
            <a:r>
              <a:rPr lang="en-US" sz="3200" dirty="0"/>
              <a:t>A loss function</a:t>
            </a:r>
          </a:p>
          <a:p>
            <a:pPr lvl="1">
              <a:lnSpc>
                <a:spcPct val="200000"/>
              </a:lnSpc>
            </a:pPr>
            <a:r>
              <a:rPr lang="en-US" sz="3200" dirty="0"/>
              <a:t>Cross-entropy loss</a:t>
            </a:r>
          </a:p>
          <a:p>
            <a:pPr>
              <a:lnSpc>
                <a:spcPct val="200000"/>
              </a:lnSpc>
            </a:pPr>
            <a:r>
              <a:rPr lang="en-US" sz="3200" dirty="0"/>
              <a:t>An optimization algorithm</a:t>
            </a:r>
          </a:p>
          <a:p>
            <a:pPr lvl="1">
              <a:lnSpc>
                <a:spcPct val="200000"/>
              </a:lnSpc>
            </a:pPr>
            <a:r>
              <a:rPr lang="en-US" sz="3200" dirty="0"/>
              <a:t>Stochastic gradient descent</a:t>
            </a:r>
          </a:p>
        </p:txBody>
      </p:sp>
    </p:spTree>
    <p:extLst>
      <p:ext uri="{BB962C8B-B14F-4D97-AF65-F5344CB8AC3E}">
        <p14:creationId xmlns:p14="http://schemas.microsoft.com/office/powerpoint/2010/main" val="40757588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981EF-077C-94CE-731F-75B244A40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 function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4332BAA-C721-978C-95C8-4BA07F52767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400" dirty="0"/>
                  <a:t>We want to know how far is the classifier output from the true output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: how much they are different</a:t>
                </a:r>
              </a:p>
              <a:p>
                <a:r>
                  <a:rPr lang="en-US" sz="2400" dirty="0"/>
                  <a:t>Since there are only two discrete outcomes, this is a Bernoulli distribution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p>
                    </m:sSup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acc>
                              <m:accPr>
                                <m:chr m:val="̂"/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</m:d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p>
                    </m:sSup>
                  </m:oMath>
                </a14:m>
                <a:endParaRPr lang="en-US" sz="2000" dirty="0"/>
              </a:p>
              <a:p>
                <a:pPr lvl="1"/>
                <a:r>
                  <a:rPr lang="en-US" sz="2000" dirty="0"/>
                  <a:t>Take the log of both sides, flip the sign, and plug in the definition of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endParaRPr lang="en-US" sz="20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𝐶𝐸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=−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func>
                          <m:func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  <m:d>
                              <m:d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𝑤𝑥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d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d>
                              <m:d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  <m:func>
                              <m:func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000" b="0" i="0" smtClean="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  <m:d>
                                      <m:dPr>
                                        <m:ctrlP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𝑤𝑥</m:t>
                                        </m:r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</m:d>
                                  </m:e>
                                </m:d>
                              </m:e>
                            </m:func>
                          </m:e>
                        </m:func>
                      </m:e>
                    </m:d>
                  </m:oMath>
                </a14:m>
                <a:endParaRPr lang="en-US" sz="2000" b="0" dirty="0"/>
              </a:p>
              <a:p>
                <a:r>
                  <a:rPr lang="en-US" sz="2400" dirty="0"/>
                  <a:t>In information theory, when a probability </a:t>
                </a:r>
                <a:r>
                  <a:rPr lang="en-US" sz="2400" dirty="0" err="1"/>
                  <a:t>dist</a:t>
                </a:r>
                <a:r>
                  <a:rPr lang="en-US" sz="2400" dirty="0"/>
                  <a:t> is intended to approximate some true distribution, the cross entropy of the two distributions is a measure of how different they are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4332BAA-C721-978C-95C8-4BA07F52767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31" t="-21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310549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B8F673-E5FF-2E0F-D782-3017A0F6BC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835378"/>
            <a:ext cx="10058400" cy="5336822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2800" dirty="0"/>
              <a:t>Let’s see if this works for our sentiment example</a:t>
            </a:r>
          </a:p>
          <a:p>
            <a:pPr>
              <a:lnSpc>
                <a:spcPct val="100000"/>
              </a:lnSpc>
            </a:pPr>
            <a:r>
              <a:rPr lang="en-US" sz="2800" dirty="0"/>
              <a:t>We want loss to be</a:t>
            </a:r>
          </a:p>
          <a:p>
            <a:pPr lvl="1">
              <a:lnSpc>
                <a:spcPct val="100000"/>
              </a:lnSpc>
            </a:pPr>
            <a:r>
              <a:rPr lang="en-US" sz="2200" dirty="0"/>
              <a:t>Smaller if the model estimate is closed to correct</a:t>
            </a:r>
          </a:p>
          <a:p>
            <a:pPr lvl="1">
              <a:lnSpc>
                <a:spcPct val="100000"/>
              </a:lnSpc>
            </a:pPr>
            <a:r>
              <a:rPr lang="en-US" sz="2200" dirty="0"/>
              <a:t>Bigger if model is confused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Let’s first suppose the true label of this is y=1 (positive)</a:t>
            </a:r>
          </a:p>
          <a:p>
            <a:pPr>
              <a:lnSpc>
                <a:spcPct val="100000"/>
              </a:lnSpc>
            </a:pPr>
            <a:endParaRPr lang="en-US" sz="2400" dirty="0"/>
          </a:p>
          <a:p>
            <a:pPr marL="0" indent="0">
              <a:lnSpc>
                <a:spcPct val="100000"/>
              </a:lnSpc>
              <a:buNone/>
            </a:pPr>
            <a:r>
              <a:rPr lang="en-US" sz="2400" dirty="0"/>
              <a:t>It's hokey . There are virtually no surprises , and the writing is second-rate . So why was it so enjoyable ? For one thing , the cast is great . Another nice touch is the music . I was overcome with the urge to get off the couch and start dancing . It sucked me in , and it'll do the same to you .</a:t>
            </a:r>
          </a:p>
        </p:txBody>
      </p:sp>
    </p:spTree>
    <p:extLst>
      <p:ext uri="{BB962C8B-B14F-4D97-AF65-F5344CB8AC3E}">
        <p14:creationId xmlns:p14="http://schemas.microsoft.com/office/powerpoint/2010/main" val="6319848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B8F673-E5FF-2E0F-D782-3017A0F6BC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835378"/>
            <a:ext cx="10058400" cy="5336822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2800" dirty="0"/>
              <a:t>True value is y=1. How well is our model doing?</a:t>
            </a:r>
          </a:p>
          <a:p>
            <a:pPr>
              <a:lnSpc>
                <a:spcPct val="100000"/>
              </a:lnSpc>
            </a:pPr>
            <a:endParaRPr lang="en-US" sz="2800" dirty="0"/>
          </a:p>
          <a:p>
            <a:pPr>
              <a:lnSpc>
                <a:spcPct val="100000"/>
              </a:lnSpc>
            </a:pPr>
            <a:endParaRPr lang="en-US" sz="2800" dirty="0"/>
          </a:p>
          <a:p>
            <a:pPr>
              <a:lnSpc>
                <a:spcPct val="100000"/>
              </a:lnSpc>
            </a:pPr>
            <a:endParaRPr lang="en-US" sz="2800" dirty="0"/>
          </a:p>
          <a:p>
            <a:pPr>
              <a:lnSpc>
                <a:spcPct val="100000"/>
              </a:lnSpc>
            </a:pPr>
            <a:endParaRPr lang="en-US" sz="2800" dirty="0"/>
          </a:p>
          <a:p>
            <a:pPr marL="0" indent="0">
              <a:lnSpc>
                <a:spcPct val="100000"/>
              </a:lnSpc>
              <a:buNone/>
            </a:pPr>
            <a:r>
              <a:rPr lang="en-US" sz="2800" dirty="0"/>
              <a:t>What’s the loss?</a:t>
            </a:r>
          </a:p>
          <a:p>
            <a:pPr>
              <a:lnSpc>
                <a:spcPct val="100000"/>
              </a:lnSpc>
            </a:pPr>
            <a:endParaRPr lang="en-US" sz="2400" dirty="0"/>
          </a:p>
        </p:txBody>
      </p:sp>
      <p:pic>
        <p:nvPicPr>
          <p:cNvPr id="4" name="Picture 3" descr="A picture containing text, font, receipt, screenshot&#10;&#10;Description automatically generated">
            <a:extLst>
              <a:ext uri="{FF2B5EF4-FFF2-40B4-BE49-F238E27FC236}">
                <a16:creationId xmlns:a16="http://schemas.microsoft.com/office/drawing/2014/main" id="{E2D497D0-8A5E-56EF-56E4-0D3EFE3870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3393" y="1375670"/>
            <a:ext cx="6889531" cy="2480977"/>
          </a:xfrm>
          <a:prstGeom prst="rect">
            <a:avLst/>
          </a:prstGeom>
        </p:spPr>
      </p:pic>
      <p:pic>
        <p:nvPicPr>
          <p:cNvPr id="8" name="Picture 7" descr="A picture containing text, font, receipt, white&#10;&#10;Description automatically generated">
            <a:extLst>
              <a:ext uri="{FF2B5EF4-FFF2-40B4-BE49-F238E27FC236}">
                <a16:creationId xmlns:a16="http://schemas.microsoft.com/office/drawing/2014/main" id="{6A968EFB-1E6E-3019-2747-6B2E5B252F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048" y="4425373"/>
            <a:ext cx="7772400" cy="1746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5811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B8F673-E5FF-2E0F-D782-3017A0F6BC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835378"/>
            <a:ext cx="10058400" cy="5336822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2800" dirty="0"/>
              <a:t>Suppose true value instead was y=0</a:t>
            </a:r>
          </a:p>
          <a:p>
            <a:pPr>
              <a:lnSpc>
                <a:spcPct val="100000"/>
              </a:lnSpc>
            </a:pPr>
            <a:endParaRPr lang="en-US" sz="2800" dirty="0"/>
          </a:p>
          <a:p>
            <a:pPr>
              <a:lnSpc>
                <a:spcPct val="100000"/>
              </a:lnSpc>
            </a:pPr>
            <a:endParaRPr lang="en-US" sz="2800" dirty="0"/>
          </a:p>
          <a:p>
            <a:pPr>
              <a:lnSpc>
                <a:spcPct val="100000"/>
              </a:lnSpc>
            </a:pPr>
            <a:endParaRPr lang="en-US" sz="2800" dirty="0"/>
          </a:p>
          <a:p>
            <a:pPr marL="0" indent="0">
              <a:lnSpc>
                <a:spcPct val="100000"/>
              </a:lnSpc>
              <a:buNone/>
            </a:pPr>
            <a:r>
              <a:rPr lang="en-US" sz="2800" dirty="0"/>
              <a:t>What’s the loss?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800" dirty="0"/>
          </a:p>
          <a:p>
            <a:pPr marL="0" indent="0">
              <a:lnSpc>
                <a:spcPct val="100000"/>
              </a:lnSpc>
              <a:buNone/>
            </a:pPr>
            <a:endParaRPr lang="en-US" sz="2800" dirty="0"/>
          </a:p>
          <a:p>
            <a:pPr marL="0" indent="0">
              <a:lnSpc>
                <a:spcPct val="100000"/>
              </a:lnSpc>
              <a:buNone/>
            </a:pPr>
            <a:endParaRPr lang="en-US" sz="2800" dirty="0"/>
          </a:p>
          <a:p>
            <a:pPr marL="0" indent="0">
              <a:lnSpc>
                <a:spcPct val="100000"/>
              </a:lnSpc>
              <a:buNone/>
            </a:pPr>
            <a:r>
              <a:rPr lang="en-US" sz="2800" dirty="0"/>
              <a:t>Sure enough, loss was bigger when model was wrong!</a:t>
            </a:r>
          </a:p>
          <a:p>
            <a:pPr>
              <a:lnSpc>
                <a:spcPct val="100000"/>
              </a:lnSpc>
            </a:pPr>
            <a:endParaRPr lang="en-US" sz="2400" dirty="0"/>
          </a:p>
        </p:txBody>
      </p:sp>
      <p:pic>
        <p:nvPicPr>
          <p:cNvPr id="5" name="Picture 4" descr="A picture containing font, text, white, typography&#10;&#10;Description automatically generated">
            <a:extLst>
              <a:ext uri="{FF2B5EF4-FFF2-40B4-BE49-F238E27FC236}">
                <a16:creationId xmlns:a16="http://schemas.microsoft.com/office/drawing/2014/main" id="{B7FC724A-34CE-82AB-B773-7142C5D29E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846" y="1414737"/>
            <a:ext cx="6999671" cy="1374748"/>
          </a:xfrm>
          <a:prstGeom prst="rect">
            <a:avLst/>
          </a:prstGeom>
        </p:spPr>
      </p:pic>
      <p:pic>
        <p:nvPicPr>
          <p:cNvPr id="7" name="Picture 6" descr="A picture containing text, font, receipt, white&#10;&#10;Description automatically generated">
            <a:extLst>
              <a:ext uri="{FF2B5EF4-FFF2-40B4-BE49-F238E27FC236}">
                <a16:creationId xmlns:a16="http://schemas.microsoft.com/office/drawing/2014/main" id="{57B8ECF3-4C0B-F56D-8742-C023C71247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8737" y="3566964"/>
            <a:ext cx="7772400" cy="1827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1387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EB8F673-E5FF-2E0F-D782-3017A0F6BC0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69848" y="835378"/>
                <a:ext cx="10058400" cy="5336822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3200" dirty="0"/>
                  <a:t>Goal: minimize the loss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3200" dirty="0"/>
                  <a:t>Let’s make explicit that the loss function is parameterized by weights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800" dirty="0"/>
              </a:p>
              <a:p>
                <a:pPr>
                  <a:lnSpc>
                    <a:spcPct val="100000"/>
                  </a:lnSpc>
                </a:pPr>
                <a:r>
                  <a:rPr lang="en-US" sz="2800" dirty="0"/>
                  <a:t>And, we’ll represent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sz="2800" dirty="0"/>
                  <a:t> as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/>
                  <a:t> to make the dependence on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2800" dirty="0"/>
                  <a:t> more obvious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2800" dirty="0"/>
                  <a:t>We want the weights that minimize the loss, averaged over all examples</a:t>
                </a:r>
              </a:p>
              <a:p>
                <a:pPr lvl="1">
                  <a:lnSpc>
                    <a:spcPct val="100000"/>
                  </a:lnSpc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argmin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𝐶𝐸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</m:sup>
                            </m:s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sz="24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EB8F673-E5FF-2E0F-D782-3017A0F6BC0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69848" y="835378"/>
                <a:ext cx="10058400" cy="5336822"/>
              </a:xfrm>
              <a:blipFill>
                <a:blip r:embed="rId2"/>
                <a:stretch>
                  <a:fillRect l="-1009" t="-14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576501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B8F673-E5FF-2E0F-D782-3017A0F6BC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835378"/>
            <a:ext cx="10058400" cy="5336822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600" dirty="0"/>
              <a:t>For logistic regression, loss function is convex</a:t>
            </a:r>
          </a:p>
          <a:p>
            <a:pPr lvl="1">
              <a:lnSpc>
                <a:spcPct val="200000"/>
              </a:lnSpc>
            </a:pPr>
            <a:r>
              <a:rPr lang="en-US" sz="2400" dirty="0"/>
              <a:t>A convex function has just one minimum</a:t>
            </a:r>
          </a:p>
          <a:p>
            <a:pPr lvl="1">
              <a:lnSpc>
                <a:spcPct val="200000"/>
              </a:lnSpc>
            </a:pPr>
            <a:r>
              <a:rPr lang="en-US" sz="2400" dirty="0"/>
              <a:t>Gradient descent starting from any point is guaranteed to find the minimum</a:t>
            </a:r>
          </a:p>
          <a:p>
            <a:pPr lvl="2">
              <a:lnSpc>
                <a:spcPct val="200000"/>
              </a:lnSpc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4744091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text, screenshot, font, line&#10;&#10;Description automatically generated">
            <a:extLst>
              <a:ext uri="{FF2B5EF4-FFF2-40B4-BE49-F238E27FC236}">
                <a16:creationId xmlns:a16="http://schemas.microsoft.com/office/drawing/2014/main" id="{B5CBCD54-6F90-C85F-47C5-DD2559B8E9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31350" y="662594"/>
            <a:ext cx="9929300" cy="5265244"/>
          </a:xfrm>
        </p:spPr>
      </p:pic>
    </p:spTree>
    <p:extLst>
      <p:ext uri="{BB962C8B-B14F-4D97-AF65-F5344CB8AC3E}">
        <p14:creationId xmlns:p14="http://schemas.microsoft.com/office/powerpoint/2010/main" val="35692049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picture containing text, font, line, screenshot&#10;&#10;Description automatically generated">
            <a:extLst>
              <a:ext uri="{FF2B5EF4-FFF2-40B4-BE49-F238E27FC236}">
                <a16:creationId xmlns:a16="http://schemas.microsoft.com/office/drawing/2014/main" id="{1E2C1D93-9349-DB4B-222F-94100C48B7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78307" y="693683"/>
            <a:ext cx="9835386" cy="5076934"/>
          </a:xfrm>
        </p:spPr>
      </p:pic>
    </p:spTree>
    <p:extLst>
      <p:ext uri="{BB962C8B-B14F-4D97-AF65-F5344CB8AC3E}">
        <p14:creationId xmlns:p14="http://schemas.microsoft.com/office/powerpoint/2010/main" val="13672913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75C8943-9FB9-9CD2-E02E-DAA67F1AF5C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69848" y="725214"/>
                <a:ext cx="10058400" cy="5446986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3200" dirty="0"/>
                  <a:t>How to find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endParaRPr lang="en-US" sz="2800" dirty="0"/>
              </a:p>
              <a:p>
                <a:pPr lvl="1">
                  <a:lnSpc>
                    <a:spcPct val="150000"/>
                  </a:lnSpc>
                </a:pPr>
                <a:r>
                  <a:rPr lang="en-US" sz="2600" dirty="0"/>
                  <a:t>Use calculus to find the value of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2600" dirty="0"/>
                  <a:t> that minimizes the RSS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75C8943-9FB9-9CD2-E02E-DAA67F1AF5C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69848" y="725214"/>
                <a:ext cx="10058400" cy="5446986"/>
              </a:xfrm>
              <a:blipFill>
                <a:blip r:embed="rId2"/>
                <a:stretch>
                  <a:fillRect l="-10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C32CAF23-F2AF-5FD0-3386-788F712057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6110" y="2455816"/>
            <a:ext cx="4699779" cy="4198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2729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B8F673-E5FF-2E0F-D782-3017A0F6BC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835378"/>
            <a:ext cx="10058400" cy="5336822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3200" dirty="0"/>
              <a:t>The </a:t>
            </a:r>
            <a:r>
              <a:rPr lang="en-US" sz="3200" b="1" dirty="0"/>
              <a:t>gradient</a:t>
            </a:r>
            <a:r>
              <a:rPr lang="en-US" sz="3200" dirty="0"/>
              <a:t> of a function of many variables is a vector pointing in the direction of the greatest increase in a function</a:t>
            </a:r>
          </a:p>
          <a:p>
            <a:pPr>
              <a:lnSpc>
                <a:spcPct val="150000"/>
              </a:lnSpc>
            </a:pPr>
            <a:r>
              <a:rPr lang="en-US" sz="3200" b="1" dirty="0"/>
              <a:t>Gradient Descent</a:t>
            </a:r>
          </a:p>
          <a:p>
            <a:pPr lvl="1">
              <a:lnSpc>
                <a:spcPct val="150000"/>
              </a:lnSpc>
            </a:pPr>
            <a:r>
              <a:rPr lang="en-US" sz="3200" dirty="0"/>
              <a:t>Find the gradient of the loss function at the current point and move in the </a:t>
            </a:r>
            <a:r>
              <a:rPr lang="en-US" sz="3200" b="1" dirty="0"/>
              <a:t>opposite</a:t>
            </a:r>
            <a:r>
              <a:rPr lang="en-US" sz="3200" dirty="0"/>
              <a:t> direction</a:t>
            </a:r>
          </a:p>
        </p:txBody>
      </p:sp>
    </p:spTree>
    <p:extLst>
      <p:ext uri="{BB962C8B-B14F-4D97-AF65-F5344CB8AC3E}">
        <p14:creationId xmlns:p14="http://schemas.microsoft.com/office/powerpoint/2010/main" val="2398828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EB8F673-E5FF-2E0F-D782-3017A0F6BC0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69848" y="835378"/>
                <a:ext cx="10058400" cy="5336822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200000"/>
                  </a:lnSpc>
                </a:pPr>
                <a:r>
                  <a:rPr lang="en-US" sz="4000" dirty="0"/>
                  <a:t>How much do we move in that direction?</a:t>
                </a:r>
              </a:p>
              <a:p>
                <a:pPr lvl="1">
                  <a:lnSpc>
                    <a:spcPct val="200000"/>
                  </a:lnSpc>
                </a:pPr>
                <a:r>
                  <a:rPr lang="en-US" sz="2400" dirty="0"/>
                  <a:t>The value of the gradient (slope in our example)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𝑑𝑤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weighted by a learning rate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𝜂</m:t>
                    </m:r>
                  </m:oMath>
                </a14:m>
                <a:endParaRPr lang="en-US" sz="2400" dirty="0"/>
              </a:p>
              <a:p>
                <a:pPr lvl="1">
                  <a:lnSpc>
                    <a:spcPct val="200000"/>
                  </a:lnSpc>
                </a:pPr>
                <a:r>
                  <a:rPr lang="en-US" sz="2400" dirty="0"/>
                  <a:t>Higher learning rate means move </a:t>
                </a:r>
                <a:r>
                  <a:rPr lang="en-US" sz="2400" i="1" dirty="0"/>
                  <a:t>w</a:t>
                </a:r>
                <a:r>
                  <a:rPr lang="en-US" sz="2400" dirty="0"/>
                  <a:t> faster</a:t>
                </a:r>
              </a:p>
              <a:p>
                <a:pPr lvl="2">
                  <a:lnSpc>
                    <a:spcPct val="20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𝜂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𝑑𝑤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EB8F673-E5FF-2E0F-D782-3017A0F6BC0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69848" y="835378"/>
                <a:ext cx="10058400" cy="5336822"/>
              </a:xfrm>
              <a:blipFill>
                <a:blip r:embed="rId2"/>
                <a:stretch>
                  <a:fillRect l="-15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215574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EB8F673-E5FF-2E0F-D782-3017A0F6BC0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69848" y="835378"/>
                <a:ext cx="10058400" cy="5336822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3200" dirty="0"/>
                  <a:t>Now let’s consider N dimensions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sz="3000" dirty="0"/>
                  <a:t>We want to know where in the N-dimensional space (of the N parameters that make up </a:t>
                </a:r>
                <a14:m>
                  <m:oMath xmlns:m="http://schemas.openxmlformats.org/officeDocument/2006/math">
                    <m:r>
                      <a:rPr lang="en-US" sz="3000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3000" dirty="0"/>
                  <a:t>) we should move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sz="3000" dirty="0"/>
                  <a:t>The gradient is just such a vector; it expresses the directional components of the sharpest slope along each of the N dimensions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EB8F673-E5FF-2E0F-D782-3017A0F6BC0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69848" y="835378"/>
                <a:ext cx="10058400" cy="5336822"/>
              </a:xfrm>
              <a:blipFill>
                <a:blip r:embed="rId2"/>
                <a:stretch>
                  <a:fillRect l="-1009" r="-3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910841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text, screenshot, design&#10;&#10;Description automatically generated">
            <a:extLst>
              <a:ext uri="{FF2B5EF4-FFF2-40B4-BE49-F238E27FC236}">
                <a16:creationId xmlns:a16="http://schemas.microsoft.com/office/drawing/2014/main" id="{81097954-FA0D-AFD5-827A-A5A8D7876A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38681" y="879146"/>
            <a:ext cx="8993292" cy="5099707"/>
          </a:xfrm>
        </p:spPr>
      </p:pic>
    </p:spTree>
    <p:extLst>
      <p:ext uri="{BB962C8B-B14F-4D97-AF65-F5344CB8AC3E}">
        <p14:creationId xmlns:p14="http://schemas.microsoft.com/office/powerpoint/2010/main" val="42124981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text, font, screenshot, white&#10;&#10;Description automatically generated">
            <a:extLst>
              <a:ext uri="{FF2B5EF4-FFF2-40B4-BE49-F238E27FC236}">
                <a16:creationId xmlns:a16="http://schemas.microsoft.com/office/drawing/2014/main" id="{C9471DDA-EB54-3461-4596-21F0E8F1C7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82858" y="910458"/>
            <a:ext cx="10026284" cy="5037083"/>
          </a:xfrm>
        </p:spPr>
      </p:pic>
    </p:spTree>
    <p:extLst>
      <p:ext uri="{BB962C8B-B14F-4D97-AF65-F5344CB8AC3E}">
        <p14:creationId xmlns:p14="http://schemas.microsoft.com/office/powerpoint/2010/main" val="3395947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text, font, screenshot, receipt&#10;&#10;Description automatically generated">
            <a:extLst>
              <a:ext uri="{FF2B5EF4-FFF2-40B4-BE49-F238E27FC236}">
                <a16:creationId xmlns:a16="http://schemas.microsoft.com/office/drawing/2014/main" id="{ED2A0F2C-6BA4-245E-DB46-BCACED4CAC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3831" y="989286"/>
            <a:ext cx="10709008" cy="4879428"/>
          </a:xfrm>
        </p:spPr>
      </p:pic>
    </p:spTree>
    <p:extLst>
      <p:ext uri="{BB962C8B-B14F-4D97-AF65-F5344CB8AC3E}">
        <p14:creationId xmlns:p14="http://schemas.microsoft.com/office/powerpoint/2010/main" val="2891935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B80C7-A8BE-059A-25E7-6B5BF67C6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93940C3-AC57-BA10-F723-3C070CAB45D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>
                  <a:lnSpc>
                    <a:spcPct val="160000"/>
                  </a:lnSpc>
                </a:pPr>
                <a:r>
                  <a:rPr lang="en-US" sz="1800" dirty="0"/>
                  <a:t>One step of gradient descent</a:t>
                </a:r>
              </a:p>
              <a:p>
                <a:pPr>
                  <a:lnSpc>
                    <a:spcPct val="160000"/>
                  </a:lnSpc>
                </a:pPr>
                <a:r>
                  <a:rPr lang="en-US" sz="1800" dirty="0"/>
                  <a:t>A mini-sentiment example, where the true y=1 (positive)</a:t>
                </a:r>
              </a:p>
              <a:p>
                <a:pPr>
                  <a:lnSpc>
                    <a:spcPct val="160000"/>
                  </a:lnSpc>
                </a:pPr>
                <a:r>
                  <a:rPr lang="en-US" sz="1800" dirty="0"/>
                  <a:t>Two features</a:t>
                </a:r>
              </a:p>
              <a:p>
                <a:pPr lvl="1">
                  <a:lnSpc>
                    <a:spcPct val="16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en-US" sz="1600" dirty="0"/>
                  <a:t> (count of positive lexicon words)</a:t>
                </a:r>
              </a:p>
              <a:p>
                <a:pPr lvl="1">
                  <a:lnSpc>
                    <a:spcPct val="16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sz="1600" dirty="0"/>
                  <a:t> (count of negative lexicon words)</a:t>
                </a:r>
              </a:p>
              <a:p>
                <a:pPr>
                  <a:lnSpc>
                    <a:spcPct val="160000"/>
                  </a:lnSpc>
                </a:pPr>
                <a:r>
                  <a:rPr lang="en-US" sz="1800" dirty="0"/>
                  <a:t>Assume 3 parameters (2 weights and 1 bias)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800" b="0" i="0" smtClean="0"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sz="1800" dirty="0"/>
                  <a:t> are zero:</a:t>
                </a:r>
              </a:p>
              <a:p>
                <a:pPr lvl="1">
                  <a:lnSpc>
                    <a:spcPct val="16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1600" dirty="0"/>
              </a:p>
              <a:p>
                <a:pPr lvl="1">
                  <a:lnSpc>
                    <a:spcPct val="160000"/>
                  </a:lnSpc>
                </a:pP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𝜂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=0.1</m:t>
                    </m:r>
                  </m:oMath>
                </a14:m>
                <a:endParaRPr lang="en-US" sz="16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93940C3-AC57-BA10-F723-3C070CAB45D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457715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EB8F673-E5FF-2E0F-D782-3017A0F6BC0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69848" y="835378"/>
                <a:ext cx="10058400" cy="5336822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3200" dirty="0"/>
                  <a:t>Update step for update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3000" dirty="0"/>
                  <a:t> is: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EB8F673-E5FF-2E0F-D782-3017A0F6BC0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69848" y="835378"/>
                <a:ext cx="10058400" cy="5336822"/>
              </a:xfrm>
              <a:blipFill>
                <a:blip r:embed="rId2"/>
                <a:stretch>
                  <a:fillRect l="-10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A picture containing text, receipt, font, screenshot&#10;&#10;Description automatically generated">
            <a:extLst>
              <a:ext uri="{FF2B5EF4-FFF2-40B4-BE49-F238E27FC236}">
                <a16:creationId xmlns:a16="http://schemas.microsoft.com/office/drawing/2014/main" id="{FC7B26AA-15E7-00BC-60A7-D6990185B3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4662" y="1846675"/>
            <a:ext cx="9159766" cy="4210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25359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EB8F673-E5FF-2E0F-D782-3017A0F6BC0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69848" y="835378"/>
                <a:ext cx="10058400" cy="5336822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3200" dirty="0"/>
                  <a:t>Update step for update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3000" dirty="0"/>
                  <a:t> is: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EB8F673-E5FF-2E0F-D782-3017A0F6BC0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69848" y="835378"/>
                <a:ext cx="10058400" cy="5336822"/>
              </a:xfrm>
              <a:blipFill>
                <a:blip r:embed="rId2"/>
                <a:stretch>
                  <a:fillRect l="-10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picture containing text, font, receipt, screenshot&#10;&#10;Description automatically generated">
            <a:extLst>
              <a:ext uri="{FF2B5EF4-FFF2-40B4-BE49-F238E27FC236}">
                <a16:creationId xmlns:a16="http://schemas.microsoft.com/office/drawing/2014/main" id="{F52AFA6E-5B7A-1962-E64A-DAFDC8524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047" y="1923782"/>
            <a:ext cx="10018105" cy="4248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15653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EB8F673-E5FF-2E0F-D782-3017A0F6BC0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69848" y="835378"/>
                <a:ext cx="10058400" cy="5336822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3200" dirty="0"/>
                  <a:t>Update step for update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3000" dirty="0"/>
                  <a:t> is: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EB8F673-E5FF-2E0F-D782-3017A0F6BC0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69848" y="835378"/>
                <a:ext cx="10058400" cy="5336822"/>
              </a:xfrm>
              <a:blipFill>
                <a:blip r:embed="rId2"/>
                <a:stretch>
                  <a:fillRect l="-10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picture containing text, font, receipt, screenshot&#10;&#10;Description automatically generated">
            <a:extLst>
              <a:ext uri="{FF2B5EF4-FFF2-40B4-BE49-F238E27FC236}">
                <a16:creationId xmlns:a16="http://schemas.microsoft.com/office/drawing/2014/main" id="{F52AFA6E-5B7A-1962-E64A-DAFDC8524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047" y="1923782"/>
            <a:ext cx="10018105" cy="4248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3806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5C8943-9FB9-9CD2-E02E-DAA67F1AF5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725214"/>
            <a:ext cx="10058400" cy="5446986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600" dirty="0"/>
              <a:t>Probabilistic Interpretation </a:t>
            </a:r>
          </a:p>
          <a:p>
            <a:pPr lvl="1">
              <a:lnSpc>
                <a:spcPct val="150000"/>
              </a:lnSpc>
            </a:pPr>
            <a:r>
              <a:rPr lang="en-US" sz="2400" dirty="0"/>
              <a:t>Our analysis so far has not included any probabilities  </a:t>
            </a:r>
          </a:p>
          <a:p>
            <a:pPr lvl="1">
              <a:lnSpc>
                <a:spcPct val="150000"/>
              </a:lnSpc>
            </a:pPr>
            <a:r>
              <a:rPr lang="en-US" sz="2400" dirty="0"/>
              <a:t>Linear regression does have a probabilistic (probability model-based) interpretation</a:t>
            </a:r>
          </a:p>
        </p:txBody>
      </p:sp>
      <p:pic>
        <p:nvPicPr>
          <p:cNvPr id="5" name="Picture 4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3574B4B9-50EE-7BB1-EF06-2BB6C5A59E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8704" y="2659017"/>
            <a:ext cx="4699779" cy="4198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99033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EB8F673-E5FF-2E0F-D782-3017A0F6BC0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69848" y="835378"/>
                <a:ext cx="10058400" cy="5336822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3200" dirty="0"/>
                  <a:t>Update step for update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3000" dirty="0"/>
                  <a:t> is: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EB8F673-E5FF-2E0F-D782-3017A0F6BC0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69848" y="835378"/>
                <a:ext cx="10058400" cy="5336822"/>
              </a:xfrm>
              <a:blipFill>
                <a:blip r:embed="rId2"/>
                <a:stretch>
                  <a:fillRect l="-10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A picture containing text, font, receipt, screenshot&#10;&#10;Description automatically generated">
            <a:extLst>
              <a:ext uri="{FF2B5EF4-FFF2-40B4-BE49-F238E27FC236}">
                <a16:creationId xmlns:a16="http://schemas.microsoft.com/office/drawing/2014/main" id="{689E338A-8DCC-7734-32C8-637C74A8F2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3751" y="1773172"/>
            <a:ext cx="10324443" cy="4399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78270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text, font, screenshot, white&#10;&#10;Description automatically generated">
            <a:extLst>
              <a:ext uri="{FF2B5EF4-FFF2-40B4-BE49-F238E27FC236}">
                <a16:creationId xmlns:a16="http://schemas.microsoft.com/office/drawing/2014/main" id="{14CB7B93-5F8B-BB83-08F8-3380821334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1270" y="740979"/>
            <a:ext cx="10589460" cy="5376041"/>
          </a:xfrm>
        </p:spPr>
      </p:pic>
    </p:spTree>
    <p:extLst>
      <p:ext uri="{BB962C8B-B14F-4D97-AF65-F5344CB8AC3E}">
        <p14:creationId xmlns:p14="http://schemas.microsoft.com/office/powerpoint/2010/main" val="2992805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75C8943-9FB9-9CD2-E02E-DAA67F1AF5C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69848" y="725214"/>
                <a:ext cx="10058400" cy="5446986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400" dirty="0"/>
                  <a:t>Linear regression assumes that response values have a Gaussian distribution around the linear mean function</a:t>
                </a:r>
              </a:p>
              <a:p>
                <a:pPr lvl="1">
                  <a:lnSpc>
                    <a:spcPct val="10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:pPr>
                  <a:lnSpc>
                    <a:spcPct val="100000"/>
                  </a:lnSpc>
                </a:pPr>
                <a:r>
                  <a:rPr lang="en-US" sz="2400" dirty="0"/>
                  <a:t>This is discriminative model where inputs x are not modeled </a:t>
                </a:r>
              </a:p>
              <a:p>
                <a:pPr>
                  <a:lnSpc>
                    <a:spcPct val="100000"/>
                  </a:lnSpc>
                </a:pPr>
                <a:endParaRPr lang="en-US" sz="2400" dirty="0"/>
              </a:p>
              <a:p>
                <a:pPr>
                  <a:lnSpc>
                    <a:spcPct val="100000"/>
                  </a:lnSpc>
                </a:pPr>
                <a:endParaRPr lang="en-US" sz="2400" dirty="0"/>
              </a:p>
              <a:p>
                <a:pPr>
                  <a:lnSpc>
                    <a:spcPct val="100000"/>
                  </a:lnSpc>
                </a:pPr>
                <a:endParaRPr lang="en-US" sz="2400" dirty="0"/>
              </a:p>
              <a:p>
                <a:pPr>
                  <a:lnSpc>
                    <a:spcPct val="100000"/>
                  </a:lnSpc>
                </a:pPr>
                <a:endParaRPr lang="en-US" sz="2400" dirty="0"/>
              </a:p>
              <a:p>
                <a:pPr>
                  <a:lnSpc>
                    <a:spcPct val="100000"/>
                  </a:lnSpc>
                </a:pPr>
                <a:endParaRPr lang="en-US" sz="2400" dirty="0"/>
              </a:p>
              <a:p>
                <a:pPr>
                  <a:lnSpc>
                    <a:spcPct val="100000"/>
                  </a:lnSpc>
                </a:pPr>
                <a:endParaRPr lang="en-US" sz="2400" dirty="0"/>
              </a:p>
              <a:p>
                <a:pPr>
                  <a:lnSpc>
                    <a:spcPct val="100000"/>
                  </a:lnSpc>
                </a:pPr>
                <a:r>
                  <a:rPr lang="en-US" sz="2400" dirty="0"/>
                  <a:t>Minimizing RSS is equivalent to maximizing conditional likelihood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75C8943-9FB9-9CD2-E02E-DAA67F1AF5C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69848" y="725214"/>
                <a:ext cx="10058400" cy="5446986"/>
              </a:xfrm>
              <a:blipFill>
                <a:blip r:embed="rId2"/>
                <a:stretch>
                  <a:fillRect l="-631" t="-930" b="-18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F5492A4A-13A5-6229-0A5C-D0DC70FF65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5592" y="2534478"/>
            <a:ext cx="3737162" cy="3285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7968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6A12DB-07B5-313B-98CD-5AA1102EF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Classification: Logistic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13D0E26-0C7F-FE1F-2A0C-E42B73D7F18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3200" dirty="0"/>
                  <a:t>What are we talking about?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sz="2600" dirty="0"/>
                  <a:t>Statistical classification: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600" dirty="0"/>
              </a:p>
              <a:p>
                <a:pPr lvl="1">
                  <a:lnSpc>
                    <a:spcPct val="150000"/>
                  </a:lnSpc>
                </a:pPr>
                <a:r>
                  <a:rPr lang="en-US" sz="2600" dirty="0"/>
                  <a:t>Examples?</a:t>
                </a:r>
              </a:p>
              <a:p>
                <a:pPr lvl="2">
                  <a:lnSpc>
                    <a:spcPct val="150000"/>
                  </a:lnSpc>
                </a:pPr>
                <a:r>
                  <a:rPr lang="en-US" sz="2400" dirty="0"/>
                  <a:t>Discriminative classifiers vs. generative classifier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sz="2600" dirty="0"/>
                  <a:t>Building block of other machine learning methods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13D0E26-0C7F-FE1F-2A0C-E42B73D7F18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518204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3C1ADC-35C9-1529-E36F-5DA22781E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Generative and Discriminative Classifiers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FF9779-6499-5F9A-8C19-64FE61A6D5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Suppose we’re distinguishing cat from dog images</a:t>
            </a:r>
          </a:p>
          <a:p>
            <a:pPr lvl="1"/>
            <a:endParaRPr lang="en-US" dirty="0"/>
          </a:p>
        </p:txBody>
      </p:sp>
      <p:pic>
        <p:nvPicPr>
          <p:cNvPr id="9" name="Picture 8" descr="A cat and a dog&#10;&#10;Description automatically generated with medium confidence">
            <a:extLst>
              <a:ext uri="{FF2B5EF4-FFF2-40B4-BE49-F238E27FC236}">
                <a16:creationId xmlns:a16="http://schemas.microsoft.com/office/drawing/2014/main" id="{185CA6D4-376C-7924-2357-3C4010C79D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1186" y="2724748"/>
            <a:ext cx="9970966" cy="3648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2590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790561-1EAE-B6AA-89A6-D8FE16EEA2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Generative Classifier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333DCE-60EA-7A1A-8D3A-C94DBE2B82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Build a model of what's in a cat image  </a:t>
            </a:r>
          </a:p>
          <a:p>
            <a:pPr lvl="1"/>
            <a:r>
              <a:rPr lang="en-US" sz="2000" dirty="0"/>
              <a:t>Knows about whiskers, ears, eyes </a:t>
            </a:r>
          </a:p>
          <a:p>
            <a:pPr lvl="1"/>
            <a:r>
              <a:rPr lang="en-US" sz="2000" dirty="0"/>
              <a:t>Assigns a probability to any image:  how cat-y is this image?</a:t>
            </a:r>
          </a:p>
          <a:p>
            <a:pPr lvl="1"/>
            <a:endParaRPr lang="en-US" sz="2000" dirty="0"/>
          </a:p>
          <a:p>
            <a:r>
              <a:rPr lang="en-US" sz="2400" dirty="0"/>
              <a:t>Also build a model for dog images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Now given a new image</a:t>
            </a:r>
          </a:p>
          <a:p>
            <a:pPr lvl="1"/>
            <a:r>
              <a:rPr lang="en-US" sz="2000" dirty="0"/>
              <a:t>Run both models and see which one fits better	</a:t>
            </a:r>
          </a:p>
        </p:txBody>
      </p:sp>
      <p:pic>
        <p:nvPicPr>
          <p:cNvPr id="5" name="Picture 4" descr="A close up of a cat&#10;&#10;Description automatically generated">
            <a:extLst>
              <a:ext uri="{FF2B5EF4-FFF2-40B4-BE49-F238E27FC236}">
                <a16:creationId xmlns:a16="http://schemas.microsoft.com/office/drawing/2014/main" id="{363ACFE8-BA58-D561-45AB-7D11DDED65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6068" y="1867988"/>
            <a:ext cx="2770463" cy="2077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6966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C8BE6-3275-E90E-BEA9-912146FAB4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Discriminative classifier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ED40DA-3C4F-D2D3-DDD7-4F4B32726E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Just try to distinguish dogs from cats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Oh, look. Dogs have collars! Let’s ignore everything else</a:t>
            </a:r>
          </a:p>
        </p:txBody>
      </p:sp>
      <p:pic>
        <p:nvPicPr>
          <p:cNvPr id="5" name="Picture 4" descr="A close up of a cat&#10;&#10;Description automatically generated with low confidence">
            <a:extLst>
              <a:ext uri="{FF2B5EF4-FFF2-40B4-BE49-F238E27FC236}">
                <a16:creationId xmlns:a16="http://schemas.microsoft.com/office/drawing/2014/main" id="{239DC069-485B-376D-1A1E-D96169129A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2239" y="2532742"/>
            <a:ext cx="8913610" cy="3018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43411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{3E024CAA-3AF8-C245-BD79-02A496CC06D4}tf10001070</Template>
  <TotalTime>2188</TotalTime>
  <Words>1309</Words>
  <Application>Microsoft Macintosh PowerPoint</Application>
  <PresentationFormat>Widescreen</PresentationFormat>
  <Paragraphs>160</Paragraphs>
  <Slides>41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8" baseType="lpstr">
      <vt:lpstr>Calibri</vt:lpstr>
      <vt:lpstr>Cambria Math</vt:lpstr>
      <vt:lpstr>Rockwell</vt:lpstr>
      <vt:lpstr>Rockwell Condensed</vt:lpstr>
      <vt:lpstr>Rockwell Extra Bold</vt:lpstr>
      <vt:lpstr>Wingdings</vt:lpstr>
      <vt:lpstr>Wood Type</vt:lpstr>
      <vt:lpstr>BUS 243</vt:lpstr>
      <vt:lpstr>Fitting a Linear Regression</vt:lpstr>
      <vt:lpstr>PowerPoint Presentation</vt:lpstr>
      <vt:lpstr>PowerPoint Presentation</vt:lpstr>
      <vt:lpstr>PowerPoint Presentation</vt:lpstr>
      <vt:lpstr>Classification: Logistic Regression</vt:lpstr>
      <vt:lpstr>Generative and Discriminative Classifiers</vt:lpstr>
      <vt:lpstr>Generative Classifier</vt:lpstr>
      <vt:lpstr>Discriminative classifier</vt:lpstr>
      <vt:lpstr>PowerPoint Presentation</vt:lpstr>
      <vt:lpstr>Logistic regression</vt:lpstr>
      <vt:lpstr>PowerPoint Presentation</vt:lpstr>
      <vt:lpstr>PowerPoint Presentation</vt:lpstr>
      <vt:lpstr>Sentiment example: Y=1 or Y=0?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Loss function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Example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BUS 243</dc:title>
  <dc:creator>Yeabin Moon</dc:creator>
  <cp:lastModifiedBy>Yeabin Moon</cp:lastModifiedBy>
  <cp:revision>72</cp:revision>
  <dcterms:created xsi:type="dcterms:W3CDTF">2023-05-26T09:04:50Z</dcterms:created>
  <dcterms:modified xsi:type="dcterms:W3CDTF">2023-06-07T08:11:59Z</dcterms:modified>
</cp:coreProperties>
</file>